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6"/>
  </p:notesMasterIdLst>
  <p:sldIdLst>
    <p:sldId id="256" r:id="rId2"/>
    <p:sldId id="319" r:id="rId3"/>
    <p:sldId id="320" r:id="rId4"/>
    <p:sldId id="317" r:id="rId5"/>
    <p:sldId id="318" r:id="rId6"/>
    <p:sldId id="257" r:id="rId7"/>
    <p:sldId id="258" r:id="rId8"/>
    <p:sldId id="259" r:id="rId9"/>
    <p:sldId id="304" r:id="rId10"/>
    <p:sldId id="260" r:id="rId11"/>
    <p:sldId id="301" r:id="rId12"/>
    <p:sldId id="292" r:id="rId13"/>
    <p:sldId id="305" r:id="rId14"/>
    <p:sldId id="310" r:id="rId15"/>
    <p:sldId id="311" r:id="rId16"/>
    <p:sldId id="309" r:id="rId17"/>
    <p:sldId id="313" r:id="rId18"/>
    <p:sldId id="315" r:id="rId19"/>
    <p:sldId id="263" r:id="rId20"/>
    <p:sldId id="299" r:id="rId21"/>
    <p:sldId id="306" r:id="rId22"/>
    <p:sldId id="307" r:id="rId23"/>
    <p:sldId id="308" r:id="rId24"/>
    <p:sldId id="31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Selection of Officers" id="{C957D125-6648-4B7A-9D9A-6115135EBD02}">
          <p14:sldIdLst>
            <p14:sldId id="320"/>
            <p14:sldId id="317"/>
          </p14:sldIdLst>
        </p14:section>
        <p14:section name="About SPARC" id="{EB773C1F-ECF9-4EFB-A9CA-A71A749ABFD7}">
          <p14:sldIdLst>
            <p14:sldId id="318"/>
            <p14:sldId id="257"/>
            <p14:sldId id="258"/>
            <p14:sldId id="259"/>
            <p14:sldId id="304"/>
            <p14:sldId id="260"/>
            <p14:sldId id="301"/>
            <p14:sldId id="292"/>
          </p14:sldIdLst>
        </p14:section>
        <p14:section name="SPARC in 2018" id="{16395BF7-068A-43E7-85A7-1E4560813066}">
          <p14:sldIdLst>
            <p14:sldId id="305"/>
            <p14:sldId id="310"/>
            <p14:sldId id="311"/>
          </p14:sldIdLst>
        </p14:section>
        <p14:section name="Proposed Projects" id="{6D473B49-477C-4C9B-ADC8-8CD638607BF4}">
          <p14:sldIdLst>
            <p14:sldId id="309"/>
            <p14:sldId id="313"/>
            <p14:sldId id="315"/>
            <p14:sldId id="263"/>
            <p14:sldId id="299"/>
            <p14:sldId id="306"/>
            <p14:sldId id="307"/>
            <p14:sldId id="308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 varScale="1">
        <p:scale>
          <a:sx n="80" d="100"/>
          <a:sy n="80" d="100"/>
        </p:scale>
        <p:origin x="1378" y="53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9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19" y="2166365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70315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8" y="609600"/>
            <a:ext cx="1801785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09600"/>
            <a:ext cx="5979968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22855"/>
            <a:ext cx="2057397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55"/>
            <a:ext cx="320975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7" y="6422855"/>
            <a:ext cx="65981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0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3984400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90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7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2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656566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428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428" y="2656564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8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0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8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48840"/>
            <a:ext cx="4572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92568" y="2147487"/>
            <a:ext cx="256032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3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0" y="2211494"/>
            <a:ext cx="475488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5351" y="2150621"/>
            <a:ext cx="256032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9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019" y="2011680"/>
            <a:ext cx="77724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557" y="6422855"/>
            <a:ext cx="2595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0" y="6422855"/>
            <a:ext cx="4060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139" y="6422855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24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mailto:tzh00044@auburn.edu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thing:29827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5.png"/><Relationship Id="rId7" Type="http://schemas.openxmlformats.org/officeDocument/2006/relationships/slide" Target="slide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jet0024@auburn.edu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youtu.be/OwuW200BTl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www.instructables.com/id/Acoustic-Levitato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www.youtube.com/watch?time_continue=253&amp;v=yVDWrWpaBho&amp;ab_channel=AsierMarzo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jdj0019@auburn.edu" TargetMode="External"/><Relationship Id="rId7" Type="http://schemas.openxmlformats.org/officeDocument/2006/relationships/hyperlink" Target="mailto:alh0075@auburn.edu" TargetMode="External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jt0010@auburn.edu" TargetMode="External"/><Relationship Id="rId5" Type="http://schemas.openxmlformats.org/officeDocument/2006/relationships/hyperlink" Target="mailto:maz0006@auburn.edu" TargetMode="External"/><Relationship Id="rId4" Type="http://schemas.openxmlformats.org/officeDocument/2006/relationships/hyperlink" Target="mailto:mbp0026@auburn.ed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7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 Meeting</a:t>
            </a:r>
          </a:p>
          <a:p>
            <a:r>
              <a:rPr lang="en-US" sz="2400" dirty="0"/>
              <a:t>5:30PM Thursday, January 18, 2018</a:t>
            </a:r>
          </a:p>
          <a:p>
            <a:r>
              <a:rPr lang="en-US" sz="2400" dirty="0"/>
              <a:t>Broun Hall, Room 235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1023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683903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124364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29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2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5944298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5C71647-6D51-40C0-A0A2-A2CDFA5BEF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D175F04-7B52-4A32-B883-7B3443B2F7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176109"/>
            <a:ext cx="9141714" cy="2090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A975B3A-5416-4D6C-82A1-58E57BE581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3376" y="437322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2530" y="663735"/>
            <a:ext cx="1207008" cy="12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043972B9-4DB3-4008-8D7D-88E1DE3B3A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342" y="437322"/>
            <a:ext cx="2285316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7557" y="972773"/>
            <a:ext cx="1940814" cy="63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B5FE4CD-CF9B-4DC6-9067-58D3DB22C2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5306" y="437322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812" y="1014933"/>
            <a:ext cx="1940814" cy="5046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189" y="2442230"/>
            <a:ext cx="7338060" cy="10658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Partner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189" y="3429000"/>
            <a:ext cx="7338060" cy="31468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Jeremy </a:t>
            </a:r>
            <a:r>
              <a:rPr lang="en-US" sz="1600" dirty="0" err="1"/>
              <a:t>Frasher</a:t>
            </a:r>
            <a:r>
              <a:rPr lang="en-US" sz="1600" dirty="0"/>
              <a:t> &lt;jjf0010@auburn.edu&gt;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6-7, SPARC Lab, Broun 367</a:t>
            </a:r>
          </a:p>
          <a:p>
            <a:pPr marL="0" indent="0">
              <a:buNone/>
            </a:pPr>
            <a:r>
              <a:rPr lang="en-US" sz="2400" b="1" dirty="0"/>
              <a:t>RC Hobbyist Club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TBD and Fridays 3:30-5:00, Broun 235</a:t>
            </a:r>
          </a:p>
          <a:p>
            <a:pPr marL="0" indent="0">
              <a:buNone/>
            </a:pPr>
            <a:r>
              <a:rPr lang="en-US" sz="2400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Michelle </a:t>
            </a:r>
            <a:r>
              <a:rPr lang="en-US" sz="1600" dirty="0" err="1"/>
              <a:t>Kniffen</a:t>
            </a:r>
            <a:r>
              <a:rPr lang="en-US" sz="1600" dirty="0"/>
              <a:t> &lt;mek0027@auburn.edu&gt;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5:30-6:30, Broun 238</a:t>
            </a:r>
          </a:p>
        </p:txBody>
      </p:sp>
    </p:spTree>
    <p:extLst>
      <p:ext uri="{BB962C8B-B14F-4D97-AF65-F5344CB8AC3E}">
        <p14:creationId xmlns:p14="http://schemas.microsoft.com/office/powerpoint/2010/main" val="2565114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E471017-3497-4F9F-A862-BA1016D13A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6E7BB245-1516-48B9-8C45-E83FC9BF66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64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762C5FF7-82FA-4981-A20D-264C4BBF18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24216"/>
            <a:ext cx="5657850" cy="1738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53" y="2338928"/>
            <a:ext cx="4504947" cy="15087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060" y="300038"/>
            <a:ext cx="3328989" cy="655796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800" b="1" dirty="0"/>
              <a:t>Website</a:t>
            </a:r>
          </a:p>
          <a:p>
            <a:pPr marL="0" lv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lvl="0" indent="0">
              <a:buNone/>
            </a:pPr>
            <a:endParaRPr lang="en-US" sz="2800" b="1" dirty="0"/>
          </a:p>
          <a:p>
            <a:pPr marL="0" lvl="0" indent="0">
              <a:buNone/>
            </a:pPr>
            <a:r>
              <a:rPr lang="en-US" sz="2800" b="1" dirty="0"/>
              <a:t>Github</a:t>
            </a:r>
          </a:p>
          <a:p>
            <a:pPr marL="0" lv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lvl="0" indent="0">
              <a:buNone/>
            </a:pPr>
            <a:endParaRPr lang="en-US" sz="2800" b="1" dirty="0"/>
          </a:p>
          <a:p>
            <a:pPr marL="0" lvl="0" indent="0">
              <a:buNone/>
            </a:pPr>
            <a:r>
              <a:rPr lang="en-US" sz="2800" b="1" dirty="0"/>
              <a:t>Slack</a:t>
            </a:r>
          </a:p>
          <a:p>
            <a:pPr marL="0" lv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lvl="0" indent="0">
              <a:buNone/>
            </a:pPr>
            <a:endParaRPr lang="en-US" sz="2800" b="1" dirty="0"/>
          </a:p>
          <a:p>
            <a:pPr marL="0" lvl="0" indent="0">
              <a:buNone/>
            </a:pPr>
            <a:r>
              <a:rPr lang="en-US" sz="2800" b="1" dirty="0"/>
              <a:t>Email</a:t>
            </a:r>
          </a:p>
          <a:p>
            <a:pPr marL="0" lv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lv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229174"/>
            <a:ext cx="600760" cy="6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92906"/>
            <a:ext cx="616600" cy="25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164841" y="1656091"/>
            <a:ext cx="680552" cy="6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214693" y="4638822"/>
            <a:ext cx="644798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2021112"/>
            <a:ext cx="7475220" cy="2191146"/>
          </a:xfrm>
        </p:spPr>
        <p:txBody>
          <a:bodyPr/>
          <a:lstStyle/>
          <a:p>
            <a:r>
              <a:rPr lang="en-US" dirty="0"/>
              <a:t>SPARC  in 2018</a:t>
            </a:r>
          </a:p>
        </p:txBody>
      </p:sp>
    </p:spTree>
    <p:extLst>
      <p:ext uri="{BB962C8B-B14F-4D97-AF65-F5344CB8AC3E}">
        <p14:creationId xmlns:p14="http://schemas.microsoft.com/office/powerpoint/2010/main" val="3545079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Staying the Same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6320" y="2251710"/>
            <a:ext cx="5438393" cy="39889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Collaborative Projects</a:t>
            </a:r>
          </a:p>
          <a:p>
            <a:pPr marL="0" indent="0" algn="ctr">
              <a:buNone/>
            </a:pPr>
            <a:r>
              <a:rPr lang="en-US" sz="2800" dirty="0"/>
              <a:t>Friendly and Chill Atmosphere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Active Engagement</a:t>
            </a:r>
          </a:p>
          <a:p>
            <a:pPr marL="0" indent="0" algn="ctr">
              <a:buNone/>
            </a:pPr>
            <a:r>
              <a:rPr lang="en-US" sz="2800" dirty="0"/>
              <a:t>Learning Environment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Open Lab for Members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77012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Being Improved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460" y="2215991"/>
            <a:ext cx="6067518" cy="39889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Emphasis on three or four main projects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Lab Enhancements</a:t>
            </a:r>
          </a:p>
          <a:p>
            <a:pPr marL="0" indent="0" algn="ctr">
              <a:buNone/>
            </a:pPr>
            <a:r>
              <a:rPr lang="en-US" sz="2800" dirty="0"/>
              <a:t>Two Types of Meetings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Semester Long Competition</a:t>
            </a:r>
          </a:p>
          <a:p>
            <a:pPr marL="0" indent="0" algn="ctr">
              <a:buNone/>
            </a:pPr>
            <a:r>
              <a:rPr lang="en-US" sz="2800" dirty="0"/>
              <a:t>Access Code List Reset (Thurs, 1/25/18) 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More Food at Meetings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6718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2021112"/>
            <a:ext cx="7475220" cy="2191146"/>
          </a:xfrm>
        </p:spPr>
        <p:txBody>
          <a:bodyPr/>
          <a:lstStyle/>
          <a:p>
            <a:r>
              <a:rPr lang="en-US" dirty="0"/>
              <a:t>Proposed Projects</a:t>
            </a:r>
          </a:p>
        </p:txBody>
      </p:sp>
    </p:spTree>
    <p:extLst>
      <p:ext uri="{BB962C8B-B14F-4D97-AF65-F5344CB8AC3E}">
        <p14:creationId xmlns:p14="http://schemas.microsoft.com/office/powerpoint/2010/main" val="2423407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405A-4D94-427C-A55F-9A160EBDE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External Project:</a:t>
            </a:r>
            <a:br>
              <a:rPr lang="en-US" dirty="0"/>
            </a:br>
            <a:r>
              <a:rPr lang="en-US" b="1" dirty="0" err="1"/>
              <a:t>CanSAT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E042-4976-4CF3-B6A6-77AF5A560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011680"/>
            <a:ext cx="4392819" cy="4206240"/>
          </a:xfrm>
        </p:spPr>
        <p:txBody>
          <a:bodyPr/>
          <a:lstStyle/>
          <a:p>
            <a:r>
              <a:rPr lang="en-US" dirty="0"/>
              <a:t>Auburn 2018 </a:t>
            </a:r>
            <a:r>
              <a:rPr lang="en-US" dirty="0" err="1"/>
              <a:t>CanSat</a:t>
            </a:r>
            <a:r>
              <a:rPr lang="en-US" dirty="0"/>
              <a:t> team will be competing in June in Stephenville, Texas.</a:t>
            </a:r>
          </a:p>
          <a:p>
            <a:r>
              <a:rPr lang="en-US" dirty="0"/>
              <a:t>Needs a volunteer EE student to help with building and programming </a:t>
            </a:r>
            <a:r>
              <a:rPr lang="en-US" dirty="0" err="1"/>
              <a:t>CanSat</a:t>
            </a:r>
            <a:r>
              <a:rPr lang="en-US" dirty="0"/>
              <a:t> probe</a:t>
            </a:r>
          </a:p>
          <a:p>
            <a:r>
              <a:rPr lang="en-US" dirty="0"/>
              <a:t>Travel cost to competitions are paid for.</a:t>
            </a:r>
          </a:p>
          <a:p>
            <a:r>
              <a:rPr lang="en-US" dirty="0"/>
              <a:t>Contact: </a:t>
            </a:r>
            <a:r>
              <a:rPr lang="en-US" b="1" dirty="0"/>
              <a:t>Tristin Hollingsworth</a:t>
            </a:r>
          </a:p>
          <a:p>
            <a:pPr lvl="1"/>
            <a:r>
              <a:rPr lang="en-US" dirty="0">
                <a:hlinkClick r:id="rId2"/>
              </a:rPr>
              <a:t>tzh00044@auburn.edu</a:t>
            </a:r>
            <a:endParaRPr lang="en-US" dirty="0"/>
          </a:p>
        </p:txBody>
      </p:sp>
      <p:pic>
        <p:nvPicPr>
          <p:cNvPr id="1026" name="Picture 2" descr="Image result for cansat">
            <a:extLst>
              <a:ext uri="{FF2B5EF4-FFF2-40B4-BE49-F238E27FC236}">
                <a16:creationId xmlns:a16="http://schemas.microsoft.com/office/drawing/2014/main" id="{B195A61A-B308-474A-8502-9DEAAE8B6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467" y="2033076"/>
            <a:ext cx="3608606" cy="401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5D9504-C44F-4CEE-84C7-A5CCD14A2099}"/>
              </a:ext>
            </a:extLst>
          </p:cNvPr>
          <p:cNvSpPr/>
          <p:nvPr/>
        </p:nvSpPr>
        <p:spPr>
          <a:xfrm>
            <a:off x="5204386" y="6067166"/>
            <a:ext cx="36086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http://esero.ie/project/cansat-201516/</a:t>
            </a:r>
          </a:p>
        </p:txBody>
      </p:sp>
    </p:spTree>
    <p:extLst>
      <p:ext uri="{BB962C8B-B14F-4D97-AF65-F5344CB8AC3E}">
        <p14:creationId xmlns:p14="http://schemas.microsoft.com/office/powerpoint/2010/main" val="4248081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Competition Project: </a:t>
            </a:r>
            <a:br>
              <a:rPr lang="en-US" dirty="0"/>
            </a:br>
            <a:r>
              <a:rPr lang="en-US" b="1" dirty="0"/>
              <a:t>Sumo Robotics Tournament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218848"/>
            <a:ext cx="5530955" cy="4206240"/>
          </a:xfrm>
        </p:spPr>
        <p:txBody>
          <a:bodyPr>
            <a:normAutofit/>
          </a:bodyPr>
          <a:lstStyle/>
          <a:p>
            <a:r>
              <a:rPr lang="en-US" sz="1900" dirty="0"/>
              <a:t>Will be the final project for the Maker Training Sessions.</a:t>
            </a:r>
          </a:p>
          <a:p>
            <a:r>
              <a:rPr lang="en-US" sz="1900" dirty="0"/>
              <a:t>Attendance at Maker Training Sessions are not required to compete.</a:t>
            </a:r>
          </a:p>
          <a:p>
            <a:r>
              <a:rPr lang="en-US" sz="1900" dirty="0"/>
              <a:t>Will utilize many different topics in engineering</a:t>
            </a:r>
          </a:p>
          <a:p>
            <a:pPr lvl="1"/>
            <a:r>
              <a:rPr lang="en-US" sz="1900" dirty="0"/>
              <a:t>mechanical design</a:t>
            </a:r>
          </a:p>
          <a:p>
            <a:pPr lvl="1"/>
            <a:r>
              <a:rPr lang="en-US" sz="1900" dirty="0"/>
              <a:t>3D printing</a:t>
            </a:r>
          </a:p>
          <a:p>
            <a:pPr lvl="1"/>
            <a:r>
              <a:rPr lang="en-US" sz="1900" dirty="0"/>
              <a:t>electrical prototyping</a:t>
            </a:r>
          </a:p>
          <a:p>
            <a:pPr lvl="1"/>
            <a:r>
              <a:rPr lang="en-US" sz="1900" dirty="0"/>
              <a:t>sensor and control systems</a:t>
            </a:r>
          </a:p>
          <a:p>
            <a:pPr lvl="1"/>
            <a:r>
              <a:rPr lang="en-US" sz="1900" dirty="0"/>
              <a:t>C programming</a:t>
            </a:r>
          </a:p>
          <a:p>
            <a:pPr marL="0" indent="0">
              <a:buNone/>
            </a:pPr>
            <a:endParaRPr lang="en-US" sz="1900" dirty="0"/>
          </a:p>
        </p:txBody>
      </p:sp>
      <p:pic>
        <p:nvPicPr>
          <p:cNvPr id="3074" name="Picture 2" descr="Image result for 3d printed sumo bot">
            <a:extLst>
              <a:ext uri="{FF2B5EF4-FFF2-40B4-BE49-F238E27FC236}">
                <a16:creationId xmlns:a16="http://schemas.microsoft.com/office/drawing/2014/main" id="{08B8BE78-95A9-4D56-99B3-F09993CB4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7006" r="28851" b="280"/>
          <a:stretch/>
        </p:blipFill>
        <p:spPr bwMode="auto">
          <a:xfrm>
            <a:off x="6186389" y="2009516"/>
            <a:ext cx="2685237" cy="275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F9E0FF4-1291-4DA1-9E4E-53133CBD3262}"/>
              </a:ext>
            </a:extLst>
          </p:cNvPr>
          <p:cNvSpPr txBox="1">
            <a:spLocks/>
          </p:cNvSpPr>
          <p:nvPr/>
        </p:nvSpPr>
        <p:spPr>
          <a:xfrm>
            <a:off x="6021842" y="4817950"/>
            <a:ext cx="3043917" cy="74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linkClick r:id="rId3"/>
              </a:rPr>
              <a:t>https://www.thingiverse.com/thing:29827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64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Project: </a:t>
            </a:r>
            <a:br>
              <a:rPr lang="en-US" dirty="0"/>
            </a:br>
            <a:r>
              <a:rPr lang="en-US" b="1" dirty="0"/>
              <a:t>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962" y="2101884"/>
            <a:ext cx="5419868" cy="4277678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sz="2000" dirty="0">
                <a:solidFill>
                  <a:schemeClr val="tx1"/>
                </a:solidFill>
              </a:rPr>
              <a:t>Will be voice controlled.</a:t>
            </a:r>
          </a:p>
          <a:p>
            <a:r>
              <a:rPr lang="en-US" sz="2000" dirty="0">
                <a:solidFill>
                  <a:schemeClr val="tx1"/>
                </a:solidFill>
              </a:rPr>
              <a:t>Will consist of both a stationary and mobile system.</a:t>
            </a:r>
          </a:p>
          <a:p>
            <a:r>
              <a:rPr lang="en-US" sz="2000" dirty="0">
                <a:solidFill>
                  <a:schemeClr val="tx1"/>
                </a:solidFill>
              </a:rPr>
              <a:t>Will be embedded on the new group chat system Slack.</a:t>
            </a:r>
          </a:p>
          <a:p>
            <a:r>
              <a:rPr lang="en-US" sz="2000" dirty="0"/>
              <a:t>Programmed in Node.JS (Framework of JavaScript)</a:t>
            </a:r>
          </a:p>
          <a:p>
            <a:r>
              <a:rPr lang="en-US" sz="2000" dirty="0">
                <a:solidFill>
                  <a:schemeClr val="tx1"/>
                </a:solidFill>
              </a:rPr>
              <a:t>Semester Focus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Solidify base framework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Create device/client server control mechanism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#</a:t>
            </a:r>
            <a:r>
              <a:rPr lang="en-US" sz="1800" dirty="0" err="1"/>
              <a:t>projectlabassistant</a:t>
            </a:r>
            <a:endParaRPr lang="en-US" sz="1800" dirty="0"/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7255780" y="853012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109830" y="1883587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tx1"/>
                </a:solidFill>
              </a:rPr>
              <a:t>K</a:t>
            </a:r>
            <a:r>
              <a:rPr lang="en-US" sz="1200" dirty="0">
                <a:solidFill>
                  <a:schemeClr val="tx1"/>
                </a:solidFill>
              </a:rPr>
              <a:t>inematic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tx1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utonomous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tx1"/>
                </a:solidFill>
              </a:rPr>
              <a:t>R</a:t>
            </a:r>
            <a:r>
              <a:rPr lang="en-US" sz="1200" dirty="0">
                <a:solidFill>
                  <a:schemeClr val="tx1"/>
                </a:solidFill>
              </a:rPr>
              <a:t>obot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tx1"/>
                </a:solidFill>
              </a:rPr>
              <a:t>E</a:t>
            </a:r>
            <a:r>
              <a:rPr lang="en-US" sz="1200" dirty="0">
                <a:solidFill>
                  <a:schemeClr val="tx1"/>
                </a:solidFill>
              </a:rPr>
              <a:t>nriches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tx1"/>
                </a:solidFill>
              </a:rPr>
              <a:t>N</a:t>
            </a:r>
            <a:r>
              <a:rPr lang="en-US" sz="1200" dirty="0">
                <a:solidFill>
                  <a:schemeClr val="tx1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056" y="3357600"/>
            <a:ext cx="2821781" cy="32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246287"/>
                  </p:ext>
                </p:extLst>
              </p:nvPr>
            </p:nvGraphicFramePr>
            <p:xfrm>
              <a:off x="685800" y="2011363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C957D125-6648-4B7A-9D9A-6115135EBD02}">
                    <psuz:zmPr id="{DEFE4A5B-70D7-48C6-BC8B-09802F0BAC8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98973" y="147242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6395BF7-068A-43E7-85A7-1E4560813066}">
                    <psuz:zmPr id="{E63FB1AF-A74E-4CCB-B665-765D25BAE2A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98973" y="2166541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473B49-477C-4C9B-ADC8-8CD638607BF4}">
                    <psuz:zmPr id="{C58E472A-BB5E-4E9A-B3E9-AD82692D3170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2166541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685800" y="2011363"/>
                <a:ext cx="7772400" cy="4206875"/>
                <a:chOff x="685800" y="2011363"/>
                <a:chExt cx="7772400" cy="4206875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84773" y="2158605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35103" y="2158605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84773" y="4177904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5103" y="4177904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625571" y="2676367"/>
            <a:ext cx="3490382" cy="2617787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57249" y="1965960"/>
            <a:ext cx="4655275" cy="4407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MATILDA stands for Mesa Associates' Tactical Integrated Light-Force Deployment Assembly 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A bomb disposal robot from Dr. </a:t>
            </a:r>
            <a:r>
              <a:rPr lang="en-US" sz="1900" dirty="0" err="1">
                <a:solidFill>
                  <a:schemeClr val="tx1"/>
                </a:solidFill>
              </a:rPr>
              <a:t>Roppel’s</a:t>
            </a:r>
            <a:r>
              <a:rPr lang="en-US" sz="1900" dirty="0">
                <a:solidFill>
                  <a:schemeClr val="tx1"/>
                </a:solidFill>
              </a:rPr>
              <a:t> research lab.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Is in disrepair both electrically and mechanically.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Semester Focus</a:t>
            </a:r>
          </a:p>
          <a:p>
            <a:pPr lvl="1">
              <a:buClr>
                <a:schemeClr val="tx1"/>
              </a:buClr>
            </a:pPr>
            <a:r>
              <a:rPr lang="en-US" sz="1700" dirty="0">
                <a:solidFill>
                  <a:schemeClr val="tx1"/>
                </a:solidFill>
              </a:rPr>
              <a:t>Reestablishing mobility.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Project Lead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Jack Thomas (</a:t>
            </a:r>
            <a:r>
              <a:rPr lang="en-US" dirty="0">
                <a:solidFill>
                  <a:schemeClr val="tx1"/>
                </a:solidFill>
                <a:hlinkClick r:id="rId3"/>
              </a:rPr>
              <a:t>jet0024@auburn.edu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Meeting Time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Wednesdays at 12:00PM in SPARC Lab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#</a:t>
            </a:r>
            <a:r>
              <a:rPr lang="en-US" dirty="0" err="1">
                <a:solidFill>
                  <a:schemeClr val="tx1"/>
                </a:solidFill>
              </a:rPr>
              <a:t>projectmatilda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Demonstration Project: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1991346"/>
            <a:ext cx="4801381" cy="4582478"/>
          </a:xfrm>
        </p:spPr>
        <p:txBody>
          <a:bodyPr>
            <a:noAutofit/>
          </a:bodyPr>
          <a:lstStyle/>
          <a:p>
            <a:r>
              <a:rPr lang="en-US" sz="1900" dirty="0"/>
              <a:t>Demonstrated Tesla Coil at Spring 2016 E-Day</a:t>
            </a:r>
          </a:p>
          <a:p>
            <a:r>
              <a:rPr lang="en-US" sz="1900" dirty="0"/>
              <a:t>Use spark gap style circuitry</a:t>
            </a:r>
          </a:p>
          <a:p>
            <a:r>
              <a:rPr lang="en-US" sz="1900" dirty="0"/>
              <a:t>Generated estimated 400,000 volts of electricity.</a:t>
            </a:r>
          </a:p>
          <a:p>
            <a:r>
              <a:rPr lang="en-US" sz="1900" dirty="0"/>
              <a:t>Is in disrepair both mechanically and electrically</a:t>
            </a:r>
          </a:p>
          <a:p>
            <a:r>
              <a:rPr lang="en-US" sz="1900" dirty="0"/>
              <a:t>Semester Focus:</a:t>
            </a:r>
          </a:p>
          <a:p>
            <a:pPr lvl="1"/>
            <a:r>
              <a:rPr lang="en-US" sz="1900" dirty="0"/>
              <a:t>Make it operational again (new capacitors)</a:t>
            </a:r>
          </a:p>
          <a:p>
            <a:pPr lvl="1"/>
            <a:r>
              <a:rPr lang="en-US" sz="1900" dirty="0"/>
              <a:t>Potentially convert it into a musical Tesla Coil.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900" dirty="0"/>
              <a:t>#</a:t>
            </a:r>
            <a:r>
              <a:rPr lang="en-US" sz="1900" dirty="0" err="1"/>
              <a:t>projectteslacoil</a:t>
            </a: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13EAF-AD49-4388-AB2A-07211CA5B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674" y="1933853"/>
            <a:ext cx="1948644" cy="2807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93F617-F6D1-450E-8C98-29E169812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6720674" y="4818176"/>
            <a:ext cx="1948644" cy="1755648"/>
          </a:xfrm>
          <a:prstGeom prst="rect">
            <a:avLst/>
          </a:prstGeom>
        </p:spPr>
      </p:pic>
      <p:pic>
        <p:nvPicPr>
          <p:cNvPr id="1026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ED4A41B1-1474-46A8-A708-FDC956748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92" y="6197586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4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Project: </a:t>
            </a:r>
            <a:br>
              <a:rPr lang="en-US" dirty="0"/>
            </a:br>
            <a:r>
              <a:rPr lang="en-US" b="1" dirty="0"/>
              <a:t>Unmanned Aerial Systems (UAS)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218848"/>
            <a:ext cx="5320365" cy="4206240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Partnership with RC Hobbyist</a:t>
            </a:r>
          </a:p>
          <a:p>
            <a:r>
              <a:rPr lang="en-US" sz="1900" dirty="0"/>
              <a:t>SPARC owns two quadcopter frames.</a:t>
            </a:r>
          </a:p>
          <a:p>
            <a:r>
              <a:rPr lang="en-US" sz="1900" dirty="0"/>
              <a:t>Will be used to experiment with many applications</a:t>
            </a:r>
          </a:p>
          <a:p>
            <a:pPr lvl="1"/>
            <a:r>
              <a:rPr lang="en-US" sz="1900" dirty="0"/>
              <a:t>Autonomy- search and follow</a:t>
            </a:r>
          </a:p>
          <a:p>
            <a:pPr lvl="1"/>
            <a:r>
              <a:rPr lang="en-US" sz="1900" dirty="0"/>
              <a:t>Camera Gimbal- stable video capture</a:t>
            </a:r>
          </a:p>
          <a:p>
            <a:pPr lvl="1"/>
            <a:r>
              <a:rPr lang="en-US" sz="1900" dirty="0"/>
              <a:t>Payload- pickup, identification, and delivery</a:t>
            </a:r>
          </a:p>
          <a:p>
            <a:r>
              <a:rPr lang="en-US" sz="1900" dirty="0"/>
              <a:t>Semester Focus</a:t>
            </a:r>
          </a:p>
          <a:p>
            <a:pPr lvl="1"/>
            <a:r>
              <a:rPr lang="en-US" sz="1900" dirty="0"/>
              <a:t>Get at least one frame flying</a:t>
            </a:r>
          </a:p>
          <a:p>
            <a:pPr lvl="1"/>
            <a:r>
              <a:rPr lang="en-US" sz="1900" dirty="0"/>
              <a:t>Start looking into camera gimbal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900" dirty="0"/>
              <a:t>#</a:t>
            </a:r>
            <a:r>
              <a:rPr lang="en-US" sz="1900" dirty="0" err="1"/>
              <a:t>projectuas</a:t>
            </a:r>
            <a:endParaRPr lang="en-US" sz="1900" dirty="0"/>
          </a:p>
          <a:p>
            <a:endParaRPr lang="en-US" sz="1900" dirty="0"/>
          </a:p>
        </p:txBody>
      </p:sp>
      <p:pic>
        <p:nvPicPr>
          <p:cNvPr id="1026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AC008BBF-181E-42F7-A82D-8A9E1222E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80" y="2102112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-5WHkLNnRigBRO5X6-T36s2KtVsqgpyrAsIEeY15V-12G6q-rB2QF8EQOZPfFQ4UiNT5ayOo9zW3u2RgwKlScV7XVnVQnOqF6figdr0ScwWy9sWIg4R8Afi2hFK6pdDOM7SuePMD-0PsEV4MfFd89akiQ9s_wclAqpvBg5iH7Uy8w044VfSXvSFZoRJteQ8xxpq7aystGePh7LscGimktkrEom81SYo4RbuPMSxQU_dZCmNxK2NegV6-0Q9novgBAiWtSq7zKqQrRht0M1cCrfimrhWeGW1B-FtdanXeIBchTXitgJEARPcDOhLoOZFCDwmhsvwWTaw93ILA49Zu3b4VWxV-KWh2qKORx5_2L6h3Lr5gpru42nV9B9u5M65Lv7NAMBHszYxYNirGldIK9HWAbsbL98BFI3_N6vllkiO0B9_v_zMuq-Fc7ak3Y09RTlkff4fWhxUpr4AqMkH2Z_bYihbt-vYYWlbOLWB-H8xHiNwowNqAs81ePzK2AgfrO5ktbmR3qXftqC3GYSE2UllYfhhR2KlVPa1hVrO6Rt7RjKHsWmwpfUQKOCtOFSpvQ8BsgTznMX_GW_zoynrSta67GyuCnAHuTzjiZ3d3=w1240-h930-no">
            <a:extLst>
              <a:ext uri="{FF2B5EF4-FFF2-40B4-BE49-F238E27FC236}">
                <a16:creationId xmlns:a16="http://schemas.microsoft.com/office/drawing/2014/main" id="{9D422531-35CB-4B8C-AFEF-CD894A93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80" y="4435806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94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Demonstration Project:</a:t>
            </a:r>
            <a:br>
              <a:rPr lang="en-US" dirty="0"/>
            </a:br>
            <a:r>
              <a:rPr lang="en-US" b="1" dirty="0"/>
              <a:t>Acoustic Levitator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218848"/>
            <a:ext cx="5521228" cy="4206240"/>
          </a:xfrm>
        </p:spPr>
        <p:txBody>
          <a:bodyPr>
            <a:normAutofit/>
          </a:bodyPr>
          <a:lstStyle/>
          <a:p>
            <a:r>
              <a:rPr lang="en-US" dirty="0"/>
              <a:t>Create a 3D printed acoustic levitator</a:t>
            </a:r>
          </a:p>
          <a:p>
            <a:r>
              <a:rPr lang="en-US" dirty="0"/>
              <a:t>Will be able to suspend small particles</a:t>
            </a:r>
          </a:p>
          <a:p>
            <a:pPr lvl="1"/>
            <a:r>
              <a:rPr lang="en-US" dirty="0"/>
              <a:t>liquids</a:t>
            </a:r>
          </a:p>
          <a:p>
            <a:pPr lvl="1"/>
            <a:r>
              <a:rPr lang="en-US" dirty="0"/>
              <a:t>foam</a:t>
            </a:r>
          </a:p>
          <a:p>
            <a:pPr lvl="1"/>
            <a:r>
              <a:rPr lang="en-US" dirty="0"/>
              <a:t>ants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Has </a:t>
            </a:r>
            <a:r>
              <a:rPr lang="en-US" dirty="0" err="1"/>
              <a:t>instructable</a:t>
            </a:r>
            <a:r>
              <a:rPr lang="en-US" dirty="0"/>
              <a:t> that describes project</a:t>
            </a:r>
          </a:p>
          <a:p>
            <a:pPr lvl="1"/>
            <a:r>
              <a:rPr lang="en-US" dirty="0">
                <a:hlinkClick r:id="rId2"/>
              </a:rPr>
              <a:t>http://www.instructables.com/id/Acoustic-Levitator/</a:t>
            </a:r>
            <a:endParaRPr lang="en-US" dirty="0"/>
          </a:p>
          <a:p>
            <a:r>
              <a:rPr lang="en-US" dirty="0"/>
              <a:t>E-Day demonstration project</a:t>
            </a:r>
          </a:p>
        </p:txBody>
      </p:sp>
      <p:pic>
        <p:nvPicPr>
          <p:cNvPr id="2050" name="Picture 2" descr="https://cdn.instructables.com/F1E/4K8B/J66Q8F9L/F1E4K8BJ66Q8F9L.MEDIUM.jpg">
            <a:extLst>
              <a:ext uri="{FF2B5EF4-FFF2-40B4-BE49-F238E27FC236}">
                <a16:creationId xmlns:a16="http://schemas.microsoft.com/office/drawing/2014/main" id="{CE770A27-0332-4EC9-A1C0-F5A624AC5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70" b="8947"/>
          <a:stretch/>
        </p:blipFill>
        <p:spPr bwMode="auto">
          <a:xfrm>
            <a:off x="5758773" y="2019300"/>
            <a:ext cx="3132307" cy="439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56B7B7EA-DA76-4DA3-9C52-FAB8E1C47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309" y="6041451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278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E75778-8865-451E-A418-58B337FE5B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132" y="2059012"/>
            <a:ext cx="9146750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B3A732-BD30-43B3-B22F-86F9419075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5978F0-8D3C-4B12-B071-F1254173E35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1600"/>
            <a:ext cx="9144000" cy="411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7D2A3-9064-4B61-AFD6-764835AFE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1693334"/>
            <a:ext cx="6305684" cy="347133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000" spc="150" dirty="0"/>
              <a:t>Other Project Ideas?</a:t>
            </a:r>
          </a:p>
        </p:txBody>
      </p:sp>
    </p:spTree>
    <p:extLst>
      <p:ext uri="{BB962C8B-B14F-4D97-AF65-F5344CB8AC3E}">
        <p14:creationId xmlns:p14="http://schemas.microsoft.com/office/powerpoint/2010/main" val="401684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B7444-B4EB-4EF2-A0A0-99954DB023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Selection of</a:t>
            </a:r>
            <a:br>
              <a:rPr lang="en-US" dirty="0"/>
            </a:br>
            <a:r>
              <a:rPr lang="en-US" dirty="0"/>
              <a:t>Officers</a:t>
            </a:r>
          </a:p>
        </p:txBody>
      </p:sp>
    </p:spTree>
    <p:extLst>
      <p:ext uri="{BB962C8B-B14F-4D97-AF65-F5344CB8AC3E}">
        <p14:creationId xmlns:p14="http://schemas.microsoft.com/office/powerpoint/2010/main" val="236467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FCDB-A375-4172-9A7F-D9CD2133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Officers of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187F-00BC-40F2-8308-FDD29BD72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011680"/>
            <a:ext cx="7972598" cy="420624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President</a:t>
            </a:r>
          </a:p>
          <a:p>
            <a:pPr lvl="1"/>
            <a:r>
              <a:rPr lang="en-US" dirty="0"/>
              <a:t>Matthew Castleberry (</a:t>
            </a:r>
            <a:r>
              <a:rPr lang="en-US" dirty="0">
                <a:hlinkClick r:id="rId2"/>
              </a:rPr>
              <a:t>mtc0030@auburn.edu</a:t>
            </a:r>
            <a:r>
              <a:rPr lang="en-US" dirty="0"/>
              <a:t>)</a:t>
            </a:r>
          </a:p>
          <a:p>
            <a:r>
              <a:rPr lang="en-US" b="1" dirty="0"/>
              <a:t>Vice-President</a:t>
            </a:r>
          </a:p>
          <a:p>
            <a:pPr lvl="1"/>
            <a:r>
              <a:rPr lang="en-US" dirty="0"/>
              <a:t>Josh </a:t>
            </a:r>
            <a:r>
              <a:rPr lang="en-US" dirty="0" err="1"/>
              <a:t>Jablonowski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jdj0019@auburn.edu</a:t>
            </a:r>
            <a:r>
              <a:rPr lang="en-US" dirty="0"/>
              <a:t>)</a:t>
            </a:r>
          </a:p>
          <a:p>
            <a:r>
              <a:rPr lang="en-US" b="1" dirty="0"/>
              <a:t>Lab Manager</a:t>
            </a:r>
          </a:p>
          <a:p>
            <a:pPr lvl="1"/>
            <a:r>
              <a:rPr lang="en-US" dirty="0"/>
              <a:t>Mike </a:t>
            </a:r>
            <a:r>
              <a:rPr lang="en-US" dirty="0" err="1"/>
              <a:t>Petry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mbp0026@auburn.edu</a:t>
            </a:r>
            <a:r>
              <a:rPr lang="en-US" dirty="0"/>
              <a:t>)</a:t>
            </a:r>
          </a:p>
          <a:p>
            <a:r>
              <a:rPr lang="en-US" b="1" dirty="0"/>
              <a:t>Outreach Coordinator</a:t>
            </a:r>
          </a:p>
          <a:p>
            <a:pPr lvl="1"/>
            <a:r>
              <a:rPr lang="en-US" dirty="0"/>
              <a:t>Matthew </a:t>
            </a:r>
            <a:r>
              <a:rPr lang="en-US" dirty="0" err="1"/>
              <a:t>Zacune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maz0006@auburn.edu</a:t>
            </a:r>
            <a:r>
              <a:rPr lang="en-US" dirty="0"/>
              <a:t>)</a:t>
            </a:r>
          </a:p>
          <a:p>
            <a:r>
              <a:rPr lang="en-US" b="1" dirty="0"/>
              <a:t>Secretary</a:t>
            </a:r>
          </a:p>
          <a:p>
            <a:pPr lvl="1"/>
            <a:r>
              <a:rPr lang="en-US" dirty="0"/>
              <a:t>Rebecca Thomas (</a:t>
            </a:r>
            <a:r>
              <a:rPr lang="en-US" dirty="0">
                <a:hlinkClick r:id="rId6"/>
              </a:rPr>
              <a:t>rjt0010@auburn.edu</a:t>
            </a:r>
            <a:r>
              <a:rPr lang="en-US" dirty="0"/>
              <a:t>)</a:t>
            </a:r>
          </a:p>
          <a:p>
            <a:r>
              <a:rPr lang="en-US" b="1" dirty="0"/>
              <a:t>Treasurer</a:t>
            </a:r>
          </a:p>
          <a:p>
            <a:pPr lvl="1"/>
            <a:r>
              <a:rPr lang="en-US" sz="2100" dirty="0"/>
              <a:t>Adam </a:t>
            </a:r>
            <a:r>
              <a:rPr lang="en-US" sz="2100" dirty="0" err="1"/>
              <a:t>Havenkamp</a:t>
            </a:r>
            <a:r>
              <a:rPr lang="en-US" sz="2100" dirty="0"/>
              <a:t>(</a:t>
            </a:r>
            <a:r>
              <a:rPr lang="en-US" sz="2100" dirty="0">
                <a:hlinkClick r:id="rId7"/>
              </a:rPr>
              <a:t>alh0075@auburn.edu</a:t>
            </a:r>
            <a:r>
              <a:rPr lang="en-US" sz="21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77569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7" y="838646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838647"/>
            <a:ext cx="4367496" cy="5180708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2"/>
                </a:solidFill>
              </a:rPr>
              <a:t>Student lead organization at Auburn University.</a:t>
            </a:r>
          </a:p>
          <a:p>
            <a:r>
              <a:rPr lang="en-US" sz="1700" dirty="0">
                <a:solidFill>
                  <a:schemeClr val="bg2"/>
                </a:solidFill>
              </a:rPr>
              <a:t>Creates and fosters an environment of creativity and innovation through collaborative projects.</a:t>
            </a:r>
          </a:p>
          <a:p>
            <a:r>
              <a:rPr lang="en-US" sz="1800" dirty="0">
                <a:solidFill>
                  <a:schemeClr val="bg2"/>
                </a:solidFill>
              </a:rPr>
              <a:t>A place to test out ideas, integrate concepts learned in class, and learn skills that will be instrumental when working in the workforce.</a:t>
            </a:r>
            <a:endParaRPr lang="en-US" sz="1700" dirty="0">
              <a:solidFill>
                <a:schemeClr val="bg2"/>
              </a:solidFill>
            </a:endParaRPr>
          </a:p>
          <a:p>
            <a:r>
              <a:rPr lang="en-US" sz="1700" dirty="0">
                <a:solidFill>
                  <a:schemeClr val="bg2"/>
                </a:solidFill>
              </a:rPr>
              <a:t>No prior experience is required, only a willingness to learn.</a:t>
            </a:r>
          </a:p>
          <a:p>
            <a:r>
              <a:rPr lang="en-US" sz="1700" dirty="0">
                <a:solidFill>
                  <a:schemeClr val="bg2"/>
                </a:solidFill>
              </a:rPr>
              <a:t>Great for students of all ages and majors.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B813E8E-D181-43EC-A21F-3E83216DC657}"/>
              </a:ext>
            </a:extLst>
          </p:cNvPr>
          <p:cNvSpPr txBox="1">
            <a:spLocks/>
          </p:cNvSpPr>
          <p:nvPr/>
        </p:nvSpPr>
        <p:spPr>
          <a:xfrm>
            <a:off x="466927" y="3818852"/>
            <a:ext cx="2919212" cy="31813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chemeClr val="bg1"/>
                </a:solidFill>
              </a:rPr>
              <a:t>President: </a:t>
            </a:r>
            <a:r>
              <a:rPr lang="en-US" sz="1650" dirty="0">
                <a:solidFill>
                  <a:schemeClr val="bg1"/>
                </a:solidFill>
              </a:rPr>
              <a:t>Matthew Castleberry</a:t>
            </a: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09" y="431762"/>
            <a:ext cx="3596072" cy="1017270"/>
          </a:xfrm>
        </p:spPr>
        <p:txBody>
          <a:bodyPr>
            <a:normAutofit/>
          </a:bodyPr>
          <a:lstStyle/>
          <a:p>
            <a:r>
              <a:rPr lang="en-US" dirty="0"/>
              <a:t>Our 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01630" y="1955171"/>
            <a:ext cx="2425496" cy="206087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2763" y="261056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252732" y="1955171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864632" y="1955171"/>
            <a:ext cx="2050060" cy="2087211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139402" y="4195493"/>
            <a:ext cx="8775290" cy="250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68" y="0"/>
            <a:ext cx="455230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9412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68" y="176109"/>
            <a:ext cx="4552307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2268" y="799043"/>
            <a:ext cx="4589586" cy="484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148" y="453042"/>
            <a:ext cx="3976110" cy="1087424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772" y="2011680"/>
            <a:ext cx="3817933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7" y="838646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300038"/>
            <a:ext cx="4367496" cy="6157911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2800" b="1" dirty="0">
                <a:solidFill>
                  <a:srgbClr val="03244D"/>
                </a:solidFill>
              </a:rPr>
              <a:t>Open Forum</a:t>
            </a:r>
          </a:p>
          <a:p>
            <a:r>
              <a:rPr lang="en-US" sz="2700" dirty="0">
                <a:solidFill>
                  <a:schemeClr val="bg2"/>
                </a:solidFill>
              </a:rPr>
              <a:t>Discuss status of active projects</a:t>
            </a:r>
          </a:p>
          <a:p>
            <a:r>
              <a:rPr lang="en-US" sz="2700" dirty="0">
                <a:solidFill>
                  <a:schemeClr val="bg2"/>
                </a:solidFill>
              </a:rPr>
              <a:t>Learn about and discuss specific topic in the realms of technology, engineering or making.</a:t>
            </a:r>
          </a:p>
          <a:p>
            <a:r>
              <a:rPr lang="en-US" sz="2700" dirty="0">
                <a:solidFill>
                  <a:schemeClr val="bg2"/>
                </a:solidFill>
              </a:rPr>
              <a:t>Wednesdays at 6:00 PM</a:t>
            </a:r>
          </a:p>
          <a:p>
            <a:r>
              <a:rPr lang="en-US" sz="2800" b="1" dirty="0">
                <a:solidFill>
                  <a:srgbClr val="03244D"/>
                </a:solidFill>
              </a:rPr>
              <a:t>Maker Training Session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Learn about a specific skills like 3D printing, CAD, electrical prototyping, and robotics.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Centered around SPARC Sumo Bot Competition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Tuesdays at 5:30 PM</a:t>
            </a:r>
            <a:endParaRPr lang="en-US" sz="2800" b="1" dirty="0">
              <a:solidFill>
                <a:srgbClr val="03244D"/>
              </a:solidFill>
            </a:endParaRPr>
          </a:p>
          <a:p>
            <a:r>
              <a:rPr lang="en-US" sz="2800" b="1" dirty="0">
                <a:solidFill>
                  <a:srgbClr val="03244D"/>
                </a:solidFill>
              </a:rPr>
              <a:t>Project Meetings</a:t>
            </a:r>
          </a:p>
          <a:p>
            <a:r>
              <a:rPr lang="en-US" sz="2700" dirty="0">
                <a:solidFill>
                  <a:schemeClr val="bg2"/>
                </a:solidFill>
              </a:rPr>
              <a:t>Project members come together to talk about detailed progress.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5501</TotalTime>
  <Words>943</Words>
  <Application>Microsoft Office PowerPoint</Application>
  <PresentationFormat>On-screen Show (4:3)</PresentationFormat>
  <Paragraphs>183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Corbel</vt:lpstr>
      <vt:lpstr>Wingdings</vt:lpstr>
      <vt:lpstr>Banded</vt:lpstr>
      <vt:lpstr>Welcome to:</vt:lpstr>
      <vt:lpstr>Agenda</vt:lpstr>
      <vt:lpstr>Selection of Officers</vt:lpstr>
      <vt:lpstr>Officers of SPARC</vt:lpstr>
      <vt:lpstr>About SPARC</vt:lpstr>
      <vt:lpstr>Introduction</vt:lpstr>
      <vt:lpstr>Our Lab</vt:lpstr>
      <vt:lpstr>How to become a Member</vt:lpstr>
      <vt:lpstr>SPARC Meetings</vt:lpstr>
      <vt:lpstr>Outreach Events</vt:lpstr>
      <vt:lpstr>Partner Organizations</vt:lpstr>
      <vt:lpstr>More Information about SPARC</vt:lpstr>
      <vt:lpstr>SPARC  in 2018</vt:lpstr>
      <vt:lpstr>What’s Staying the Same</vt:lpstr>
      <vt:lpstr>What’s Being Improved</vt:lpstr>
      <vt:lpstr>Proposed Projects</vt:lpstr>
      <vt:lpstr>External Project: CanSAT</vt:lpstr>
      <vt:lpstr>Competition Project:  Sumo Robotics Tournament</vt:lpstr>
      <vt:lpstr>Demonstration Project:  Lab Assistant</vt:lpstr>
      <vt:lpstr>Demonstration Project:  MATILDA</vt:lpstr>
      <vt:lpstr>Demonstration Project: Tesla Coil</vt:lpstr>
      <vt:lpstr>Research Project:  Unmanned Aerial Systems (UAS)</vt:lpstr>
      <vt:lpstr>Demonstration Project: Acoustic Levitator</vt:lpstr>
      <vt:lpstr>Other Project Ideas?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243</cp:revision>
  <dcterms:created xsi:type="dcterms:W3CDTF">2016-09-03T15:20:58Z</dcterms:created>
  <dcterms:modified xsi:type="dcterms:W3CDTF">2018-04-04T13:19:49Z</dcterms:modified>
</cp:coreProperties>
</file>